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5"/>
  </p:notesMasterIdLst>
  <p:sldIdLst>
    <p:sldId id="257" r:id="rId2"/>
    <p:sldId id="258" r:id="rId3"/>
    <p:sldId id="261" r:id="rId4"/>
    <p:sldId id="263" r:id="rId5"/>
    <p:sldId id="264" r:id="rId6"/>
    <p:sldId id="259" r:id="rId7"/>
    <p:sldId id="265" r:id="rId8"/>
    <p:sldId id="266" r:id="rId9"/>
    <p:sldId id="260" r:id="rId10"/>
    <p:sldId id="25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160" autoAdjust="0"/>
    <p:restoredTop sz="94660"/>
  </p:normalViewPr>
  <p:slideViewPr>
    <p:cSldViewPr>
      <p:cViewPr>
        <p:scale>
          <a:sx n="62" d="100"/>
          <a:sy n="62" d="100"/>
        </p:scale>
        <p:origin x="-178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8EE9C-88E3-4D0B-991F-555ECB3E1C7C}" type="datetimeFigureOut">
              <a:rPr lang="es-MX" smtClean="0"/>
              <a:pPr/>
              <a:t>17/06/2015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4E204-B9C3-4974-8BBE-AC09B13DAD4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E204-B9C3-4974-8BBE-AC09B13DAD4D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E204-B9C3-4974-8BBE-AC09B13DAD4D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Elwood</a:t>
            </a:r>
            <a:r>
              <a:rPr lang="es-MX" dirty="0" smtClean="0"/>
              <a:t>,</a:t>
            </a:r>
            <a:r>
              <a:rPr lang="es-MX" baseline="0" dirty="0" smtClean="0"/>
              <a:t> </a:t>
            </a:r>
            <a:r>
              <a:rPr lang="es-MX" baseline="0" dirty="0" err="1" smtClean="0"/>
              <a:t>Goodchild</a:t>
            </a:r>
            <a:r>
              <a:rPr lang="es-MX" baseline="0" dirty="0" smtClean="0"/>
              <a:t>, </a:t>
            </a:r>
            <a:r>
              <a:rPr lang="es-MX" baseline="0" dirty="0" err="1" smtClean="0"/>
              <a:t>Zook</a:t>
            </a:r>
            <a:r>
              <a:rPr lang="es-MX" baseline="0" dirty="0" smtClean="0"/>
              <a:t>, McCall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E204-B9C3-4974-8BBE-AC09B13DAD4D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E204-B9C3-4974-8BBE-AC09B13DAD4D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E204-B9C3-4974-8BBE-AC09B13DAD4D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E204-B9C3-4974-8BBE-AC09B13DAD4D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6F444A-9B25-4295-BFD4-960DE1E2819C}" type="datetimeFigureOut">
              <a:rPr lang="es-MX" smtClean="0"/>
              <a:pPr/>
              <a:t>17/06/2015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EFA4E0-970A-4956-9D0B-C10392924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6F444A-9B25-4295-BFD4-960DE1E2819C}" type="datetimeFigureOut">
              <a:rPr lang="es-MX" smtClean="0"/>
              <a:pPr/>
              <a:t>17/06/2015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FA4E0-970A-4956-9D0B-C10392924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6F444A-9B25-4295-BFD4-960DE1E2819C}" type="datetimeFigureOut">
              <a:rPr lang="es-MX" smtClean="0"/>
              <a:pPr/>
              <a:t>17/06/2015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FA4E0-970A-4956-9D0B-C10392924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6F444A-9B25-4295-BFD4-960DE1E2819C}" type="datetimeFigureOut">
              <a:rPr lang="es-MX" smtClean="0"/>
              <a:pPr/>
              <a:t>17/06/2015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FA4E0-970A-4956-9D0B-C103929248B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6F444A-9B25-4295-BFD4-960DE1E2819C}" type="datetimeFigureOut">
              <a:rPr lang="es-MX" smtClean="0"/>
              <a:pPr/>
              <a:t>17/06/2015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FA4E0-970A-4956-9D0B-C103929248B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6F444A-9B25-4295-BFD4-960DE1E2819C}" type="datetimeFigureOut">
              <a:rPr lang="es-MX" smtClean="0"/>
              <a:pPr/>
              <a:t>17/06/2015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FA4E0-970A-4956-9D0B-C103929248B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6F444A-9B25-4295-BFD4-960DE1E2819C}" type="datetimeFigureOut">
              <a:rPr lang="es-MX" smtClean="0"/>
              <a:pPr/>
              <a:t>17/06/2015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FA4E0-970A-4956-9D0B-C10392924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6F444A-9B25-4295-BFD4-960DE1E2819C}" type="datetimeFigureOut">
              <a:rPr lang="es-MX" smtClean="0"/>
              <a:pPr/>
              <a:t>17/06/2015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FA4E0-970A-4956-9D0B-C103929248B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6F444A-9B25-4295-BFD4-960DE1E2819C}" type="datetimeFigureOut">
              <a:rPr lang="es-MX" smtClean="0"/>
              <a:pPr/>
              <a:t>17/06/2015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FA4E0-970A-4956-9D0B-C10392924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96F444A-9B25-4295-BFD4-960DE1E2819C}" type="datetimeFigureOut">
              <a:rPr lang="es-MX" smtClean="0"/>
              <a:pPr/>
              <a:t>17/06/2015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FA4E0-970A-4956-9D0B-C10392924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6F444A-9B25-4295-BFD4-960DE1E2819C}" type="datetimeFigureOut">
              <a:rPr lang="es-MX" smtClean="0"/>
              <a:pPr/>
              <a:t>17/06/2015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EFA4E0-970A-4956-9D0B-C103929248B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96F444A-9B25-4295-BFD4-960DE1E2819C}" type="datetimeFigureOut">
              <a:rPr lang="es-MX" smtClean="0"/>
              <a:pPr/>
              <a:t>17/06/2015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8EFA4E0-970A-4956-9D0B-C10392924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frida.cig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b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518033"/>
            <a:ext cx="4071966" cy="3053975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Cartografia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IGV </a:t>
            </a:r>
            <a:b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¿</a:t>
            </a:r>
            <a:r>
              <a:rPr lang="en-US" sz="24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Quién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dibuja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marca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qué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 el </a:t>
            </a:r>
            <a:r>
              <a:rPr lang="en-US" sz="24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mapa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s-MX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Mapping </a:t>
            </a:r>
            <a:r>
              <a:rPr lang="en-US" sz="2400" b="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VGI - </a:t>
            </a:r>
            <a:r>
              <a:rPr lang="en-US" sz="24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Who marks what on </a:t>
            </a:r>
            <a:r>
              <a:rPr lang="en-US" sz="2400" b="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map</a:t>
            </a:r>
            <a:r>
              <a:rPr lang="en-US" sz="24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?“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s-MX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71736" y="478632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/>
              <a:t>Dr. Mike K. McCall y Dra. Frida Güiza</a:t>
            </a:r>
          </a:p>
          <a:p>
            <a:pPr algn="r"/>
            <a:r>
              <a:rPr lang="es-MX" b="1" i="1" dirty="0" smtClean="0"/>
              <a:t>Centro de Investigaciones en Geografía Ambiental</a:t>
            </a:r>
            <a:endParaRPr lang="es-MX" sz="2000" i="1" dirty="0"/>
          </a:p>
        </p:txBody>
      </p:sp>
      <p:pic>
        <p:nvPicPr>
          <p:cNvPr id="7" name="6 Imagen" descr="descar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304247"/>
            <a:ext cx="1095372" cy="1232294"/>
          </a:xfrm>
          <a:prstGeom prst="rect">
            <a:avLst/>
          </a:prstGeom>
        </p:spPr>
      </p:pic>
      <p:pic>
        <p:nvPicPr>
          <p:cNvPr id="8" name="7 Imagen" descr="ciga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5572140"/>
            <a:ext cx="1285884" cy="649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1472" y="1571612"/>
            <a:ext cx="8001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El impacto de la alta movilidad-ubiquidad en la emisión de datos</a:t>
            </a:r>
          </a:p>
          <a:p>
            <a:endParaRPr lang="es-MX" sz="2400" dirty="0" smtClean="0"/>
          </a:p>
          <a:p>
            <a:r>
              <a:rPr lang="es-ES" sz="2400" dirty="0" smtClean="0"/>
              <a:t>Velocidad con que se comparte y  actualiza la información </a:t>
            </a:r>
          </a:p>
          <a:p>
            <a:endParaRPr lang="es-ES" sz="2400" dirty="0" smtClean="0"/>
          </a:p>
          <a:p>
            <a:r>
              <a:rPr lang="es-ES" sz="2400" dirty="0" smtClean="0"/>
              <a:t>Cantidad de la información</a:t>
            </a:r>
          </a:p>
          <a:p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500034" y="571480"/>
            <a:ext cx="3988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Falta investigación sobre: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ncrypted-tbn3.gstatic.com/images?q=tbn:ANd9GcRK0gYieG5rLmc4kECZJJ__herTQJ6j3oflFImJhYht9CwIVXNC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357430"/>
            <a:ext cx="3986203" cy="2822080"/>
          </a:xfrm>
          <a:prstGeom prst="rect">
            <a:avLst/>
          </a:prstGeom>
          <a:noFill/>
          <a:ln>
            <a:noFill/>
          </a:ln>
          <a:effectLst>
            <a:softEdge rad="2921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0006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2000" dirty="0" smtClean="0"/>
              <a:t>Información Voluntariamente compartida</a:t>
            </a:r>
          </a:p>
          <a:p>
            <a:pPr algn="ctr">
              <a:buNone/>
            </a:pPr>
            <a:r>
              <a:rPr lang="es-ES" sz="2000" dirty="0" smtClean="0"/>
              <a:t> &amp;</a:t>
            </a:r>
          </a:p>
          <a:p>
            <a:pPr algn="ctr">
              <a:buNone/>
            </a:pPr>
            <a:r>
              <a:rPr lang="es-ES" sz="2000" dirty="0" smtClean="0"/>
              <a:t>Contribuciones sin  opción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s-MX" dirty="0" smtClean="0"/>
              <a:t>   La brecha digital y su impacto en la participación de la gente</a:t>
            </a:r>
          </a:p>
          <a:p>
            <a:pPr algn="ctr">
              <a:buNone/>
            </a:pPr>
            <a:endParaRPr lang="es-ES" dirty="0" smtClean="0"/>
          </a:p>
          <a:p>
            <a:pPr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Cuestionamientos:</a:t>
            </a:r>
            <a:endParaRPr lang="es-MX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Precisión  y </a:t>
            </a:r>
            <a:r>
              <a:rPr lang="es-MX" dirty="0" smtClean="0"/>
              <a:t>Calidad</a:t>
            </a:r>
            <a:r>
              <a:rPr lang="es-ES" dirty="0" smtClean="0"/>
              <a:t>de los datos </a:t>
            </a:r>
          </a:p>
          <a:p>
            <a:pPr>
              <a:buNone/>
            </a:pPr>
            <a:endParaRPr lang="es-ES" dirty="0" smtClean="0"/>
          </a:p>
          <a:p>
            <a:r>
              <a:rPr lang="es-MX" dirty="0" smtClean="0"/>
              <a:t>Representatividad</a:t>
            </a:r>
          </a:p>
          <a:p>
            <a:endParaRPr lang="es-MX" dirty="0" smtClean="0"/>
          </a:p>
          <a:p>
            <a:r>
              <a:rPr lang="es-ES" dirty="0" smtClean="0"/>
              <a:t>Interactividad entre usuarios y receptores de la información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Cuestionamientos</a:t>
            </a:r>
            <a:endParaRPr lang="es-MX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14400" y="3143248"/>
            <a:ext cx="8229600" cy="2376300"/>
          </a:xfrm>
        </p:spPr>
        <p:txBody>
          <a:bodyPr/>
          <a:lstStyle/>
          <a:p>
            <a:pPr algn="ctr">
              <a:buNone/>
            </a:pPr>
            <a:r>
              <a:rPr lang="es-MX" dirty="0" smtClean="0"/>
              <a:t>Dra. Frida </a:t>
            </a:r>
            <a:r>
              <a:rPr lang="es-MX" dirty="0" err="1" smtClean="0"/>
              <a:t>Güiza</a:t>
            </a:r>
            <a:r>
              <a:rPr lang="es-MX" dirty="0" smtClean="0"/>
              <a:t> </a:t>
            </a:r>
          </a:p>
          <a:p>
            <a:pPr algn="ctr">
              <a:buNone/>
            </a:pPr>
            <a:r>
              <a:rPr lang="es-MX" dirty="0" err="1" smtClean="0"/>
              <a:t>Ciga</a:t>
            </a:r>
            <a:r>
              <a:rPr lang="es-MX" dirty="0" smtClean="0"/>
              <a:t> – </a:t>
            </a:r>
            <a:r>
              <a:rPr lang="es-MX" dirty="0" err="1" smtClean="0"/>
              <a:t>Unam</a:t>
            </a:r>
            <a:endParaRPr lang="es-MX" dirty="0" smtClean="0"/>
          </a:p>
          <a:p>
            <a:pPr algn="ctr">
              <a:buNone/>
            </a:pPr>
            <a:r>
              <a:rPr lang="es-MX" dirty="0" smtClean="0">
                <a:hlinkClick r:id="rId2"/>
              </a:rPr>
              <a:t>frida.ciga@gmail.com</a:t>
            </a:r>
            <a:endParaRPr lang="es-MX" dirty="0" smtClean="0"/>
          </a:p>
          <a:p>
            <a:pPr algn="ctr">
              <a:buNone/>
            </a:pPr>
            <a:r>
              <a:rPr lang="es-MX" dirty="0" smtClean="0"/>
              <a:t>fguiza@ciga.unam.mx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098" name="Picture 2" descr="C:\Users\Frida\Downloads\paighbann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85918" y="1268761"/>
            <a:ext cx="6911226" cy="4660569"/>
          </a:xfrm>
        </p:spPr>
        <p:txBody>
          <a:bodyPr>
            <a:normAutofit fontScale="85000" lnSpcReduction="20000"/>
          </a:bodyPr>
          <a:lstStyle/>
          <a:p>
            <a:pPr fontAlgn="base"/>
            <a:endParaRPr lang="en-US" dirty="0" smtClean="0"/>
          </a:p>
          <a:p>
            <a:pPr fontAlgn="base"/>
            <a:r>
              <a:rPr lang="es-MX" dirty="0" smtClean="0"/>
              <a:t>Ampliación de las áreas de acción de  la cartografía y ciencias de  la </a:t>
            </a:r>
            <a:r>
              <a:rPr lang="es-MX" dirty="0" err="1" smtClean="0"/>
              <a:t>geoinformación</a:t>
            </a:r>
            <a:endParaRPr lang="es-MX" dirty="0" smtClean="0"/>
          </a:p>
          <a:p>
            <a:pPr fontAlgn="base">
              <a:buNone/>
            </a:pPr>
            <a:endParaRPr lang="es-MX" dirty="0" smtClean="0"/>
          </a:p>
          <a:p>
            <a:pPr fontAlgn="base"/>
            <a:r>
              <a:rPr lang="es-MX" dirty="0" smtClean="0"/>
              <a:t>Clave para:</a:t>
            </a:r>
          </a:p>
          <a:p>
            <a:pPr lvl="1" fontAlgn="base"/>
            <a:r>
              <a:rPr lang="es-MX" sz="2900" dirty="0" smtClean="0"/>
              <a:t>Desarrollo económico</a:t>
            </a:r>
          </a:p>
          <a:p>
            <a:pPr lvl="1" fontAlgn="base"/>
            <a:endParaRPr lang="es-MX" sz="2900" dirty="0" smtClean="0"/>
          </a:p>
          <a:p>
            <a:pPr lvl="1" fontAlgn="base"/>
            <a:r>
              <a:rPr lang="es-MX" sz="2900" dirty="0" smtClean="0"/>
              <a:t>Administración y manejo de recursos naturales, uso de suelo, construcción</a:t>
            </a:r>
          </a:p>
          <a:p>
            <a:pPr lvl="1" fontAlgn="base"/>
            <a:endParaRPr lang="es-MX" sz="2900" dirty="0" smtClean="0"/>
          </a:p>
          <a:p>
            <a:pPr lvl="1" fontAlgn="base"/>
            <a:r>
              <a:rPr lang="es-MX" sz="2900" dirty="0" smtClean="0"/>
              <a:t>Manejo de emergencias por desastres y  crisis</a:t>
            </a:r>
          </a:p>
          <a:p>
            <a:pPr lvl="1" fontAlgn="base"/>
            <a:endParaRPr lang="es-MX" sz="2900" dirty="0" smtClean="0"/>
          </a:p>
          <a:p>
            <a:pPr lvl="1" fontAlgn="base"/>
            <a:r>
              <a:rPr lang="es-MX" sz="2900" dirty="0" smtClean="0"/>
              <a:t>Herramienta de navegación 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Cartografía contemporánea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14348" y="1285860"/>
            <a:ext cx="4071966" cy="5143536"/>
          </a:xfrm>
        </p:spPr>
        <p:txBody>
          <a:bodyPr>
            <a:normAutofit fontScale="25000" lnSpcReduction="20000"/>
          </a:bodyPr>
          <a:lstStyle/>
          <a:p>
            <a:pPr fontAlgn="base"/>
            <a:endParaRPr lang="es-MX" dirty="0" smtClean="0"/>
          </a:p>
          <a:p>
            <a:pPr fontAlgn="base">
              <a:lnSpc>
                <a:spcPct val="170000"/>
              </a:lnSpc>
            </a:pPr>
            <a:r>
              <a:rPr lang="es-MX" sz="4900" dirty="0" smtClean="0"/>
              <a:t>La cartografía se enriquece con el desarrollo tecnológico y métodos de colección de información </a:t>
            </a:r>
            <a:r>
              <a:rPr lang="es-MX" sz="4900" dirty="0" smtClean="0"/>
              <a:t>como: </a:t>
            </a:r>
          </a:p>
          <a:p>
            <a:pPr lvl="1" fontAlgn="base">
              <a:lnSpc>
                <a:spcPct val="170000"/>
              </a:lnSpc>
            </a:pPr>
            <a:r>
              <a:rPr lang="es-MX" sz="4300" dirty="0" smtClean="0"/>
              <a:t>escaneo </a:t>
            </a:r>
            <a:r>
              <a:rPr lang="es-MX" sz="4300" dirty="0" smtClean="0"/>
              <a:t>laser y  percepción remota.</a:t>
            </a:r>
          </a:p>
          <a:p>
            <a:pPr fontAlgn="base">
              <a:lnSpc>
                <a:spcPct val="170000"/>
              </a:lnSpc>
              <a:buNone/>
            </a:pPr>
            <a:endParaRPr lang="es-MX" sz="4900" dirty="0" smtClean="0"/>
          </a:p>
          <a:p>
            <a:pPr fontAlgn="base">
              <a:lnSpc>
                <a:spcPct val="170000"/>
              </a:lnSpc>
            </a:pPr>
            <a:r>
              <a:rPr lang="es-MX" sz="4900" dirty="0" smtClean="0"/>
              <a:t>Desarrollo de Modelos  de </a:t>
            </a:r>
            <a:r>
              <a:rPr lang="es-MX" sz="4900" dirty="0" err="1" smtClean="0"/>
              <a:t>geodatos</a:t>
            </a:r>
            <a:r>
              <a:rPr lang="es-MX" sz="4900" dirty="0" smtClean="0"/>
              <a:t> ‘inteligentes’ para el análisis detallado de patrones.</a:t>
            </a:r>
          </a:p>
          <a:p>
            <a:pPr fontAlgn="base">
              <a:lnSpc>
                <a:spcPct val="170000"/>
              </a:lnSpc>
              <a:buNone/>
            </a:pPr>
            <a:endParaRPr lang="es-MX" sz="4900" dirty="0" smtClean="0"/>
          </a:p>
          <a:p>
            <a:pPr fontAlgn="base">
              <a:lnSpc>
                <a:spcPct val="170000"/>
              </a:lnSpc>
            </a:pPr>
            <a:r>
              <a:rPr lang="es-MX" sz="4900" dirty="0" smtClean="0"/>
              <a:t>La cartografía tiene presentaciones variadas en celulares y dispositivos móviles que </a:t>
            </a:r>
            <a:r>
              <a:rPr lang="es-MX" sz="4900" i="1" dirty="0" smtClean="0"/>
              <a:t>median la realidad: </a:t>
            </a:r>
            <a:r>
              <a:rPr lang="es-MX" sz="4900" dirty="0" smtClean="0"/>
              <a:t>la aumentan, la simulan: realidad virtual</a:t>
            </a:r>
          </a:p>
          <a:p>
            <a:pPr fontAlgn="base">
              <a:lnSpc>
                <a:spcPct val="170000"/>
              </a:lnSpc>
            </a:pPr>
            <a:endParaRPr lang="es-MX" sz="4900" dirty="0" smtClean="0"/>
          </a:p>
          <a:p>
            <a:pPr algn="ctr" fontAlgn="base">
              <a:lnSpc>
                <a:spcPct val="170000"/>
              </a:lnSpc>
              <a:buNone/>
            </a:pPr>
            <a:r>
              <a:rPr lang="es-MX" sz="6200" b="1" dirty="0" smtClean="0"/>
              <a:t>Incremento exponencial  de uso de los mapas en los últimos años</a:t>
            </a:r>
          </a:p>
          <a:p>
            <a:endParaRPr lang="es-MX" sz="4500" dirty="0" smtClean="0"/>
          </a:p>
          <a:p>
            <a:endParaRPr lang="es-MX" sz="4500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2691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¿Cartografía Contemporánea, 80’s- 90’s?</a:t>
            </a:r>
            <a:endParaRPr lang="es-MX" dirty="0"/>
          </a:p>
        </p:txBody>
      </p:sp>
      <p:pic>
        <p:nvPicPr>
          <p:cNvPr id="7" name="6 Imagen" descr="1b-s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6072" y="1857364"/>
            <a:ext cx="340933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rida\Downloads\social-media-citizen-scie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14620"/>
            <a:ext cx="4614872" cy="3269730"/>
          </a:xfrm>
          <a:prstGeom prst="rect">
            <a:avLst/>
          </a:prstGeom>
          <a:noFill/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1071546"/>
            <a:ext cx="7858180" cy="15716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 algn="just">
              <a:buNone/>
            </a:pPr>
            <a:r>
              <a:rPr lang="es-MX" sz="5600" dirty="0" smtClean="0"/>
              <a:t>	</a:t>
            </a:r>
            <a:r>
              <a:rPr lang="es-MX" sz="7200" dirty="0" smtClean="0"/>
              <a:t>La</a:t>
            </a:r>
            <a:r>
              <a:rPr lang="es-MX" sz="7200" b="1" dirty="0" smtClean="0"/>
              <a:t> Neogeografía </a:t>
            </a:r>
            <a:r>
              <a:rPr lang="es-MX" sz="7200" dirty="0" smtClean="0"/>
              <a:t>sostiene el fin de las distinciones entre geógrafos profesionales y usuarios de tecnologías  de uso generalizado, facilitado por el  acceso a instrumentos  como GPS, imágenes de alta resolución y software amigables para un mapeo dinámico</a:t>
            </a:r>
            <a:r>
              <a:rPr lang="es-MX" sz="6400" dirty="0" smtClean="0"/>
              <a:t>.</a:t>
            </a:r>
          </a:p>
          <a:p>
            <a:pPr>
              <a:buNone/>
            </a:pPr>
            <a:r>
              <a:rPr lang="es-MX" sz="3200" dirty="0" smtClean="0"/>
              <a:t>	</a:t>
            </a:r>
          </a:p>
          <a:p>
            <a:pPr>
              <a:buNone/>
            </a:pPr>
            <a:r>
              <a:rPr lang="es-MX" dirty="0" smtClean="0"/>
              <a:t>	</a:t>
            </a:r>
          </a:p>
          <a:p>
            <a:pPr>
              <a:buNone/>
            </a:pPr>
            <a:r>
              <a:rPr lang="es-MX" dirty="0" smtClean="0"/>
              <a:t> 	</a:t>
            </a:r>
          </a:p>
          <a:p>
            <a:pPr>
              <a:buNone/>
            </a:pPr>
            <a:r>
              <a:rPr lang="es-MX" b="1" dirty="0" smtClean="0"/>
              <a:t>	</a:t>
            </a:r>
            <a:endParaRPr lang="es-MX" sz="3500" b="1" dirty="0" smtClean="0"/>
          </a:p>
          <a:p>
            <a:endParaRPr lang="es-MX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es-ES" sz="2000" dirty="0" err="1" smtClean="0"/>
              <a:t>Neocartografía</a:t>
            </a:r>
            <a:r>
              <a:rPr lang="es-ES" sz="2000" dirty="0" smtClean="0"/>
              <a:t>, Ciencia Ciudadana</a:t>
            </a:r>
            <a:br>
              <a:rPr lang="es-ES" sz="2000" dirty="0" smtClean="0"/>
            </a:br>
            <a:r>
              <a:rPr lang="es-ES" sz="2000" dirty="0" smtClean="0"/>
              <a:t>e Información Geográfica Voluntaria</a:t>
            </a:r>
            <a:endParaRPr lang="es-MX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429256" y="3357562"/>
            <a:ext cx="32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 </a:t>
            </a:r>
            <a:r>
              <a:rPr lang="es-MX" b="1" dirty="0" smtClean="0"/>
              <a:t>Ciencia Ciudadana </a:t>
            </a:r>
            <a:r>
              <a:rPr lang="es-MX" dirty="0" smtClean="0"/>
              <a:t>incluye en la investigación científica la participación de ciudadanos no especializados o amateurs, en aspectos intelectuales, conocimientos locales, o  herramientas locales.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1214414" y="1785926"/>
            <a:ext cx="4500594" cy="360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0">
              <a:buNone/>
            </a:pPr>
            <a:r>
              <a:rPr lang="es-MX" dirty="0" smtClean="0"/>
              <a:t>La</a:t>
            </a:r>
            <a:r>
              <a:rPr lang="es-MX" b="1" dirty="0" smtClean="0"/>
              <a:t>  Información Geográfica Voluntaria (VGI) </a:t>
            </a:r>
          </a:p>
          <a:p>
            <a:pPr marL="365125" indent="0">
              <a:buNone/>
            </a:pPr>
            <a:r>
              <a:rPr lang="es-MX" sz="2400" dirty="0" smtClean="0"/>
              <a:t>metodología de colección y distribución de datos e información,  a través de tecnologías de comunicación recientes y la informática.</a:t>
            </a:r>
            <a:endParaRPr lang="es-MX" sz="2400" dirty="0"/>
          </a:p>
        </p:txBody>
      </p:sp>
      <p:sp>
        <p:nvSpPr>
          <p:cNvPr id="5" name="4 Rectángulo"/>
          <p:cNvSpPr/>
          <p:nvPr/>
        </p:nvSpPr>
        <p:spPr>
          <a:xfrm>
            <a:off x="4214810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s-MX" b="1" dirty="0" smtClean="0"/>
              <a:t>VGI  representa un cambio paradigmático  en como la información geográfica es creada y compartida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142985"/>
            <a:ext cx="3857652" cy="4357718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Tecnologías de generación interactiva de información geográfica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Distribución vía satelital (Celulares) o basada en internet</a:t>
            </a:r>
          </a:p>
          <a:p>
            <a:endParaRPr lang="es-MX" dirty="0" smtClean="0"/>
          </a:p>
          <a:p>
            <a:r>
              <a:rPr lang="es-MX" dirty="0" smtClean="0"/>
              <a:t>Las tecnologías móviles permiten la colección y alimentación de bases de datos con contenidos  específicos, y situados.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Ciudadanos como emisores (</a:t>
            </a:r>
            <a:r>
              <a:rPr lang="es-MX" i="1" dirty="0" err="1" smtClean="0"/>
              <a:t>sensors</a:t>
            </a:r>
            <a:r>
              <a:rPr lang="es-MX" dirty="0" smtClean="0"/>
              <a:t>)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s-MX" dirty="0" smtClean="0"/>
              <a:t>VGI</a:t>
            </a:r>
            <a:endParaRPr lang="es-MX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1285860"/>
            <a:ext cx="4163376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Plataforma VGI en Morelia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40386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143504" y="2071678"/>
            <a:ext cx="2643206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MX" dirty="0" smtClean="0"/>
              <a:t>Otras Plataformas</a:t>
            </a:r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143380"/>
            <a:ext cx="4038600" cy="227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929066"/>
            <a:ext cx="4038600" cy="227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857232"/>
            <a:ext cx="5948517" cy="33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 marL="365125" indent="0">
              <a:buNone/>
            </a:pPr>
            <a:r>
              <a:rPr lang="es-MX" dirty="0" smtClean="0"/>
              <a:t>Existe poca información acerca  de :</a:t>
            </a:r>
          </a:p>
          <a:p>
            <a:pPr marL="365125" indent="0">
              <a:buNone/>
            </a:pPr>
            <a:endParaRPr lang="es-MX" dirty="0" smtClean="0"/>
          </a:p>
          <a:p>
            <a:pPr marL="365125" indent="0">
              <a:buNone/>
            </a:pPr>
            <a:r>
              <a:rPr lang="es-MX" dirty="0" smtClean="0"/>
              <a:t>Las razones por las cuales la gente participa</a:t>
            </a:r>
          </a:p>
          <a:p>
            <a:pPr marL="365125" indent="0">
              <a:buNone/>
            </a:pPr>
            <a:endParaRPr lang="es-MX" dirty="0" smtClean="0"/>
          </a:p>
          <a:p>
            <a:pPr marL="365125" indent="0">
              <a:buNone/>
            </a:pPr>
            <a:r>
              <a:rPr lang="es-MX" dirty="0" smtClean="0"/>
              <a:t>Los impactos en la Privacidad y Confidencialidad de la información</a:t>
            </a:r>
          </a:p>
          <a:p>
            <a:pPr marL="365125" indent="0"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	Los Métodos para sintetizar y analizar los datos recibidos por los usuarios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Discusion</a:t>
            </a:r>
            <a:endParaRPr lang="es-MX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1879</TotalTime>
  <Words>378</Words>
  <Application>Microsoft Office PowerPoint</Application>
  <PresentationFormat>Presentación en pantalla (4:3)</PresentationFormat>
  <Paragraphs>91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Concurrencia</vt:lpstr>
      <vt:lpstr>Cartografia con IGV   ¿Quién dibuja/marca qué en el mapa? Mapping with VGI - Who marks what on the map?“ </vt:lpstr>
      <vt:lpstr>Cartografía contemporánea</vt:lpstr>
      <vt:lpstr>¿Cartografía Contemporánea, 80’s- 90’s?</vt:lpstr>
      <vt:lpstr>Neocartografía, Ciencia Ciudadana e Información Geográfica Voluntaria</vt:lpstr>
      <vt:lpstr>Diapositiva 5</vt:lpstr>
      <vt:lpstr>VGI</vt:lpstr>
      <vt:lpstr>Plataforma VGI en Morelia</vt:lpstr>
      <vt:lpstr>Otras Plataformas</vt:lpstr>
      <vt:lpstr>Discusion</vt:lpstr>
      <vt:lpstr>Diapositiva 10</vt:lpstr>
      <vt:lpstr>Cuestionamientos:</vt:lpstr>
      <vt:lpstr>Cuestionamientos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Frida</dc:creator>
  <cp:lastModifiedBy>Frida</cp:lastModifiedBy>
  <cp:revision>130</cp:revision>
  <dcterms:created xsi:type="dcterms:W3CDTF">2015-06-04T18:54:59Z</dcterms:created>
  <dcterms:modified xsi:type="dcterms:W3CDTF">2015-06-17T07:47:48Z</dcterms:modified>
</cp:coreProperties>
</file>